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2" r:id="rId14"/>
    <p:sldId id="273" r:id="rId15"/>
    <p:sldId id="275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DAC7D5-8C40-42AA-ABB3-84F471E20597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81EA6A-ECA9-48A8-8D78-15771CBC8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0CE8-61EE-4976-8FE9-D5436D5D0562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806A-A276-45E7-B600-A86499F7C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8BCC-D97D-4ABB-A331-DCB7A8F96AA5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B0E2-6A5E-46E6-A74F-AE4BC873A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57F40-53E8-460C-B849-90B97915BE43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40D0B-3DB7-4BE9-9375-54B7C0D46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2135B-1CC5-4126-8F27-3258B9EB558B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7D1A-1D3E-4D10-A274-831164F7F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F837-3179-4B08-9949-8C77398CE9CA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F7ED7-A2FA-4F3C-B68F-E13104173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24261-FB32-4DF9-A97D-38E552E965F2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5CBB-1774-461F-A3BF-E9F0336E9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94FF-C2CA-484A-A7E1-41A56F6F31BA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8E43-13CE-4E15-BE48-0A6259EE0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E01A2-16C0-49E9-9297-8CC5983AE256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92676-19B8-462B-B251-2E808D799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6834-E8C6-4574-9237-455C26D34A8B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BBBC-92EA-4ED7-A962-45BB99C1D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12D68-1E05-4AE2-B5D1-EE139AF50F5B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D1CB-3B5E-4E79-9097-F12426BB0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2C39-6FDB-434A-B0AC-3E5418F44264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5BA2-E329-47EC-8C49-8F1B7A6A8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314629-9A31-42BA-AABD-58398505EF0D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4195C-291E-4A84-84EC-07A5E32EB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&#1082;&#1072;&#1088;&#1090;&#1080;&#1085;&#1082;&#1080;+&#1042;&#1080;&#1090;&#1103;+&#1055;&#1077;&#1088;&#1077;&#1089;&#1090;&#1091;&#1082;&#1080;&#1085;+&#1074;+&#1089;&#1090;&#1088;&#1072;&#1085;&#1077;+&#1085;&#1077;&#1074;&#1099;&#1091;&#1095;&#1077;&#1085;&#1085;&#1099;&#1093;+&#1091;&#1088;&#1086;&#1082;&#1086;&#1074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ksh.ucoz.ru/load/uroki/razrabotki_urokov/urok_russkogo_jazyka_pravopisanie_slov_s_suffiksami_ek_ik/10-1-0-11" TargetMode="External"/><Relationship Id="rId5" Type="http://schemas.openxmlformats.org/officeDocument/2006/relationships/hyperlink" Target="http://infourok.ru/material.html?mid=2188" TargetMode="External"/><Relationship Id="rId4" Type="http://schemas.openxmlformats.org/officeDocument/2006/relationships/hyperlink" Target="http://images.yandex.ru/yandsearch?text=&#1082;&#1072;&#1088;&#1090;&#1080;&#1085;&#1082;&#1080;%20&#1096;&#1082;&#1086;&#1083;&#1100;&#1085;&#1099;&#1077;%20&#1092;&#1086;&#1085;&#1099;%20&#1076;&#1083;&#1103;%20&#1087;&#1088;&#1077;&#1079;&#1077;&#1085;&#1090;&#1072;&#1094;&#1080;&#1081;&amp;uinfo=ww-1423-wh-803-fw-1181-fh-597-pd-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700" smtClean="0"/>
          </a:p>
          <a:p>
            <a:pPr>
              <a:lnSpc>
                <a:spcPct val="80000"/>
              </a:lnSpc>
            </a:pPr>
            <a:endParaRPr lang="ru-RU" sz="2700" smtClean="0"/>
          </a:p>
          <a:p>
            <a:pPr>
              <a:lnSpc>
                <a:spcPct val="80000"/>
              </a:lnSpc>
            </a:pPr>
            <a:endParaRPr lang="ru-RU" sz="2700" smtClean="0"/>
          </a:p>
          <a:p>
            <a:pPr>
              <a:lnSpc>
                <a:spcPct val="80000"/>
              </a:lnSpc>
            </a:pPr>
            <a:endParaRPr lang="ru-RU" sz="2700" smtClean="0"/>
          </a:p>
          <a:p>
            <a:pPr>
              <a:lnSpc>
                <a:spcPct val="80000"/>
              </a:lnSpc>
            </a:pPr>
            <a:endParaRPr lang="ru-RU" sz="27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                                    Составила: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                                    учитель начальных классов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                                    </a:t>
            </a:r>
            <a:r>
              <a:rPr lang="ru-RU" sz="2000" smtClean="0">
                <a:latin typeface="Arial" charset="0"/>
              </a:rPr>
              <a:t>Самотуева Галина Александровна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                                    </a:t>
            </a:r>
            <a:r>
              <a:rPr lang="ru-RU" sz="2000" smtClean="0">
                <a:latin typeface="Arial" charset="0"/>
              </a:rPr>
              <a:t>ГБОУ ООШ с Гвардейцы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7632848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Открытый урок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 класс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1379538"/>
            <a:ext cx="3614738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КЛЮЧИКИ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6688" y="1303338"/>
            <a:ext cx="3135312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</a:t>
            </a:r>
            <a:r>
              <a:rPr lang="ru-RU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7772400" y="1143000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rot="10800000" flipV="1">
            <a:off x="7391400" y="1143000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rot="16200000" flipH="1">
            <a:off x="3352800" y="1066800"/>
            <a:ext cx="381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Прямая соединительная линия 21"/>
          <p:cNvCxnSpPr>
            <a:cxnSpLocks noChangeShapeType="1"/>
          </p:cNvCxnSpPr>
          <p:nvPr/>
        </p:nvCxnSpPr>
        <p:spPr bwMode="auto">
          <a:xfrm rot="5400000">
            <a:off x="2971800" y="1066800"/>
            <a:ext cx="381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Прямая соединительная линия 30"/>
          <p:cNvCxnSpPr>
            <a:cxnSpLocks noChangeShapeType="1"/>
          </p:cNvCxnSpPr>
          <p:nvPr/>
        </p:nvCxnSpPr>
        <p:spPr bwMode="auto">
          <a:xfrm>
            <a:off x="2895600" y="2055813"/>
            <a:ext cx="4572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Прямая со стрелкой 33"/>
          <p:cNvCxnSpPr>
            <a:cxnSpLocks noChangeShapeType="1"/>
            <a:stCxn id="3" idx="3"/>
          </p:cNvCxnSpPr>
          <p:nvPr/>
        </p:nvCxnSpPr>
        <p:spPr bwMode="auto">
          <a:xfrm>
            <a:off x="4452938" y="1793875"/>
            <a:ext cx="695325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23562" name="Picture 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905250"/>
            <a:ext cx="7999413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892175" y="2590800"/>
            <a:ext cx="33750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ЗАМОЧКИ</a:t>
            </a:r>
          </a:p>
        </p:txBody>
      </p:sp>
      <p:cxnSp>
        <p:nvCxnSpPr>
          <p:cNvPr id="46" name="Прямая соединительная линия 45"/>
          <p:cNvCxnSpPr>
            <a:cxnSpLocks noChangeShapeType="1"/>
          </p:cNvCxnSpPr>
          <p:nvPr/>
        </p:nvCxnSpPr>
        <p:spPr bwMode="auto">
          <a:xfrm>
            <a:off x="2819400" y="3352800"/>
            <a:ext cx="914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" name="Прямая со стрелкой 50"/>
          <p:cNvCxnSpPr>
            <a:cxnSpLocks noChangeShapeType="1"/>
          </p:cNvCxnSpPr>
          <p:nvPr/>
        </p:nvCxnSpPr>
        <p:spPr bwMode="auto">
          <a:xfrm>
            <a:off x="4419600" y="2971800"/>
            <a:ext cx="685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" name="TextBox 54"/>
          <p:cNvSpPr txBox="1"/>
          <p:nvPr/>
        </p:nvSpPr>
        <p:spPr>
          <a:xfrm>
            <a:off x="5257800" y="2590800"/>
            <a:ext cx="330676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ЗАМОЧ</a:t>
            </a:r>
            <a:r>
              <a:rPr lang="ru-RU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cxnSp>
        <p:nvCxnSpPr>
          <p:cNvPr id="57" name="Прямая соединительная линия 56"/>
          <p:cNvCxnSpPr>
            <a:cxnSpLocks noChangeShapeType="1"/>
          </p:cNvCxnSpPr>
          <p:nvPr/>
        </p:nvCxnSpPr>
        <p:spPr bwMode="auto">
          <a:xfrm>
            <a:off x="8001000" y="2438400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" name="Прямая соединительная линия 58"/>
          <p:cNvCxnSpPr>
            <a:cxnSpLocks noChangeShapeType="1"/>
          </p:cNvCxnSpPr>
          <p:nvPr/>
        </p:nvCxnSpPr>
        <p:spPr bwMode="auto">
          <a:xfrm flipV="1">
            <a:off x="7620000" y="2438400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 rot="16200000" flipH="1">
            <a:off x="3429000" y="2514600"/>
            <a:ext cx="2286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rot="5400000">
            <a:off x="3238500" y="25527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836613"/>
            <a:ext cx="8402637" cy="582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332656"/>
            <a:ext cx="6914073" cy="1323439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 prst="convex"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ФИЗ.МИНУТКА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5603" name="Picture 2" descr="http://www.profi-forex.org/system/news/M1-1_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484313"/>
            <a:ext cx="3311525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914400"/>
          </a:xfrm>
        </p:spPr>
        <p:txBody>
          <a:bodyPr/>
          <a:lstStyle/>
          <a:p>
            <a:r>
              <a:rPr lang="ru-RU" b="1" smtClean="0">
                <a:solidFill>
                  <a:schemeClr val="hlink"/>
                </a:solidFill>
              </a:rPr>
              <a:t>АЛГОРИТМ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923212" cy="42259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mtClean="0"/>
              <a:t>Выделяем корень слова. Если слышим после корня </a:t>
            </a:r>
            <a:r>
              <a:rPr lang="en-US" smtClean="0"/>
              <a:t>[</a:t>
            </a:r>
            <a:r>
              <a:rPr lang="ru-RU" b="1" smtClean="0">
                <a:solidFill>
                  <a:srgbClr val="D32103"/>
                </a:solidFill>
              </a:rPr>
              <a:t>ИК</a:t>
            </a:r>
            <a:r>
              <a:rPr lang="en-US" smtClean="0"/>
              <a:t>]</a:t>
            </a:r>
            <a:r>
              <a:rPr lang="ru-RU" smtClean="0"/>
              <a:t>, сразу слово не пишем.</a:t>
            </a:r>
          </a:p>
          <a:p>
            <a:pPr marL="609600" indent="-609600">
              <a:buFontTx/>
              <a:buAutoNum type="arabicPeriod"/>
            </a:pPr>
            <a:r>
              <a:rPr lang="ru-RU" smtClean="0"/>
              <a:t>Изменяем форму слова, подставляя к нему слова </a:t>
            </a:r>
            <a:r>
              <a:rPr lang="ru-RU" sz="4000" b="1" i="1" u="sng" smtClean="0">
                <a:solidFill>
                  <a:srgbClr val="000099"/>
                </a:solidFill>
              </a:rPr>
              <a:t>нет</a:t>
            </a:r>
            <a:r>
              <a:rPr lang="ru-RU" sz="4000" b="1" smtClean="0">
                <a:solidFill>
                  <a:srgbClr val="000099"/>
                </a:solidFill>
              </a:rPr>
              <a:t>, </a:t>
            </a:r>
            <a:r>
              <a:rPr lang="ru-RU" sz="4000" b="1" i="1" u="sng" smtClean="0">
                <a:solidFill>
                  <a:srgbClr val="000099"/>
                </a:solidFill>
              </a:rPr>
              <a:t>много</a:t>
            </a:r>
            <a:r>
              <a:rPr lang="ru-RU" smtClean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mtClean="0"/>
              <a:t>Если гласный звук остался, пишем суффикс –</a:t>
            </a:r>
            <a:r>
              <a:rPr lang="ru-RU" b="1" smtClean="0">
                <a:solidFill>
                  <a:schemeClr val="tx2"/>
                </a:solidFill>
              </a:rPr>
              <a:t>ИК</a:t>
            </a:r>
            <a:r>
              <a:rPr lang="ru-RU" smtClean="0"/>
              <a:t>-, если гласный звук исчез, пишем суффикс –</a:t>
            </a:r>
            <a:r>
              <a:rPr lang="ru-RU" b="1" smtClean="0">
                <a:solidFill>
                  <a:schemeClr val="tx2"/>
                </a:solidFill>
              </a:rPr>
              <a:t>ЕК</a:t>
            </a:r>
            <a:r>
              <a:rPr lang="ru-RU" smtClean="0"/>
              <a:t>-.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552735" y="2967335"/>
            <a:ext cx="34176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atin typeface="+mn-lt"/>
                <a:cs typeface="+mn-cs"/>
              </a:rPr>
              <a:t> </a:t>
            </a:r>
            <a:endParaRPr lang="ru-RU" sz="5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6880" y="1484784"/>
            <a:ext cx="7184660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Платоч</a:t>
            </a:r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…, стол…,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л</a:t>
            </a:r>
            <a:r>
              <a:rPr lang="ru-RU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источ</a:t>
            </a:r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…, билет…,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</a:t>
            </a:r>
            <a:r>
              <a:rPr lang="ru-RU" sz="7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есоч</a:t>
            </a:r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…к, зуб…к.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2594" y="404664"/>
            <a:ext cx="375455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ик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?    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ек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700338" y="404813"/>
            <a:ext cx="358775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059113" y="404813"/>
            <a:ext cx="360362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580063" y="476250"/>
            <a:ext cx="360362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940425" y="476250"/>
            <a:ext cx="287338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7926387" cy="110807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u="sng" smtClean="0">
                <a:solidFill>
                  <a:srgbClr val="990000"/>
                </a:solidFill>
              </a:rPr>
              <a:t>Сегодня на уроке: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13700" cy="4452937"/>
          </a:xfrm>
        </p:spPr>
        <p:txBody>
          <a:bodyPr/>
          <a:lstStyle/>
          <a:p>
            <a:pPr indent="-341313">
              <a:spcBef>
                <a:spcPts val="10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smtClean="0">
              <a:solidFill>
                <a:srgbClr val="6600FF"/>
              </a:solidFill>
            </a:endParaRPr>
          </a:p>
          <a:p>
            <a:pPr indent="-341313">
              <a:spcBef>
                <a:spcPts val="10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6000" smtClean="0">
                <a:solidFill>
                  <a:srgbClr val="6600FF"/>
                </a:solidFill>
              </a:rPr>
              <a:t>Я понял...</a:t>
            </a:r>
          </a:p>
          <a:p>
            <a:pPr indent="-341313">
              <a:spcBef>
                <a:spcPts val="10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6000" smtClean="0">
                <a:solidFill>
                  <a:srgbClr val="6600FF"/>
                </a:solidFill>
              </a:rPr>
              <a:t>Мне было интересно...</a:t>
            </a:r>
          </a:p>
          <a:p>
            <a:pPr indent="-341313">
              <a:spcBef>
                <a:spcPts val="10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6000" smtClean="0">
                <a:solidFill>
                  <a:srgbClr val="6600FF"/>
                </a:solidFill>
              </a:rPr>
              <a:t>Мне было трудно...</a:t>
            </a:r>
          </a:p>
          <a:p>
            <a:pPr indent="-341313">
              <a:spcBef>
                <a:spcPts val="10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smtClean="0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45259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 презентации использованы материалы: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hlinkClick r:id="rId3"/>
              </a:rPr>
              <a:t>http://images.yandex.ru/yandsearch?text=</a:t>
            </a:r>
            <a:r>
              <a:rPr lang="ru-RU" b="1" dirty="0" err="1" smtClean="0">
                <a:hlinkClick r:id="rId3"/>
              </a:rPr>
              <a:t>картинки+Витя+Перестукин+в+стране+невыученных+уроков</a:t>
            </a: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hlinkClick r:id="rId4"/>
              </a:rPr>
              <a:t>http://images.yandex.ru/yandsearch?text=</a:t>
            </a:r>
            <a:r>
              <a:rPr lang="ru-RU" b="1" dirty="0" smtClean="0">
                <a:hlinkClick r:id="rId4"/>
              </a:rPr>
              <a:t>картинки%20школьные%20фоны%20для%20презентаций&amp;</a:t>
            </a:r>
            <a:r>
              <a:rPr lang="en-US" b="1" dirty="0" err="1" smtClean="0">
                <a:hlinkClick r:id="rId4"/>
              </a:rPr>
              <a:t>uinfo</a:t>
            </a:r>
            <a:r>
              <a:rPr lang="en-US" b="1" dirty="0" smtClean="0">
                <a:hlinkClick r:id="rId4"/>
              </a:rPr>
              <a:t>=ww-1423-wh-803-fw-1181-fh-597-pd-1</a:t>
            </a: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5"/>
              </a:rPr>
              <a:t>http://infourok.ru/material.html?mid=2188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6"/>
              </a:rPr>
              <a:t>http://aleksh.ucoz.ru/load/uroki/razrabotki_urokov/urok_russkogo_jazyka_pravopisanie_slov_s_suffiksami_ek_ik/10-1-0-11</a:t>
            </a: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260648"/>
            <a:ext cx="856895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Игра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« Третий лишний»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780928"/>
            <a:ext cx="3469475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    </a:t>
            </a:r>
            <a:endParaRPr lang="ru-RU" sz="54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1916832"/>
            <a:ext cx="38884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14400" indent="-9144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1. м   л   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2708920"/>
            <a:ext cx="31165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2. а   и  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ы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3429000"/>
            <a:ext cx="32784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3. к   ж  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ш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03848" y="4221088"/>
            <a:ext cx="302839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4.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ф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б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4941168"/>
            <a:ext cx="291778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5. я   ё   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772816"/>
            <a:ext cx="626469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СУФФИКС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88640"/>
            <a:ext cx="7344816" cy="289310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Распределите данные слова на три группы.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Подумайте, по какому признаку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это можно сделать?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620688" y="3212976"/>
            <a:ext cx="12580205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Берёза,  столбы, фамилия,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внучек, домик, волна.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smtClean="0"/>
              <a:t>Как называется орфограмма?</a:t>
            </a:r>
          </a:p>
          <a:p>
            <a:r>
              <a:rPr lang="ru-RU" sz="4800" smtClean="0"/>
              <a:t>Можно ли её проверить?</a:t>
            </a:r>
          </a:p>
          <a:p>
            <a:r>
              <a:rPr lang="ru-RU" sz="4800" smtClean="0"/>
              <a:t>Как можно проверить эту орфограмму?</a:t>
            </a:r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60648"/>
            <a:ext cx="403244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Вопросы: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WiN\Desktop\51799d45fe1e0391d8c4889585b89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24075" y="0"/>
            <a:ext cx="446722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Picture 2" descr="C:\Users\WiN\Desktop\93c508f18e3f694f7623f261b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914400" y="3333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5400" smtClean="0">
                <a:solidFill>
                  <a:srgbClr val="0070C0"/>
                </a:solidFill>
              </a:rPr>
              <a:t>          1 группа</a:t>
            </a:r>
          </a:p>
          <a:p>
            <a:pPr>
              <a:buFont typeface="Arial" charset="0"/>
              <a:buNone/>
            </a:pPr>
            <a:r>
              <a:rPr lang="ru-RU" sz="5400" smtClean="0"/>
              <a:t>Кузнеч</a:t>
            </a:r>
            <a:r>
              <a:rPr lang="ru-RU" sz="5400" u="sng" smtClean="0">
                <a:solidFill>
                  <a:srgbClr val="FF0000"/>
                </a:solidFill>
              </a:rPr>
              <a:t>и</a:t>
            </a:r>
            <a:r>
              <a:rPr lang="ru-RU" sz="5400" smtClean="0"/>
              <a:t>к – кузнеч</a:t>
            </a:r>
            <a:r>
              <a:rPr lang="ru-RU" sz="5400" u="sng" smtClean="0">
                <a:solidFill>
                  <a:srgbClr val="FF0000"/>
                </a:solidFill>
              </a:rPr>
              <a:t>и</a:t>
            </a:r>
            <a:r>
              <a:rPr lang="ru-RU" sz="5400" smtClean="0"/>
              <a:t>ки</a:t>
            </a:r>
          </a:p>
          <a:p>
            <a:pPr>
              <a:buFont typeface="Arial" charset="0"/>
              <a:buNone/>
            </a:pPr>
            <a:r>
              <a:rPr lang="ru-RU" sz="5400" smtClean="0"/>
              <a:t>Птенч</a:t>
            </a:r>
            <a:r>
              <a:rPr lang="ru-RU" sz="5400" u="sng" smtClean="0">
                <a:solidFill>
                  <a:srgbClr val="FF0000"/>
                </a:solidFill>
              </a:rPr>
              <a:t>и</a:t>
            </a:r>
            <a:r>
              <a:rPr lang="ru-RU" sz="5400" smtClean="0"/>
              <a:t>к - птенч</a:t>
            </a:r>
            <a:r>
              <a:rPr lang="ru-RU" sz="5400" u="sng" smtClean="0">
                <a:solidFill>
                  <a:srgbClr val="FF0000"/>
                </a:solidFill>
              </a:rPr>
              <a:t>и</a:t>
            </a:r>
            <a:r>
              <a:rPr lang="ru-RU" sz="5400" smtClean="0"/>
              <a:t>ки               </a:t>
            </a:r>
          </a:p>
          <a:p>
            <a:pPr>
              <a:buFont typeface="Arial" charset="0"/>
              <a:buNone/>
            </a:pPr>
            <a:r>
              <a:rPr lang="ru-RU" sz="5400" smtClean="0">
                <a:solidFill>
                  <a:srgbClr val="0070C0"/>
                </a:solidFill>
              </a:rPr>
              <a:t>          2 группа</a:t>
            </a:r>
            <a:endParaRPr lang="ru-RU" sz="5400" smtClean="0"/>
          </a:p>
          <a:p>
            <a:pPr>
              <a:buFont typeface="Arial" charset="0"/>
              <a:buNone/>
            </a:pPr>
            <a:r>
              <a:rPr lang="ru-RU" sz="5400" smtClean="0"/>
              <a:t>Ореш</a:t>
            </a:r>
            <a:r>
              <a:rPr lang="ru-RU" sz="5400" u="sng" smtClean="0">
                <a:solidFill>
                  <a:srgbClr val="FF0000"/>
                </a:solidFill>
              </a:rPr>
              <a:t>е</a:t>
            </a:r>
            <a:r>
              <a:rPr lang="ru-RU" sz="5400" smtClean="0"/>
              <a:t>к - оре</a:t>
            </a:r>
            <a:r>
              <a:rPr lang="ru-RU" sz="5400" u="sng" smtClean="0"/>
              <a:t>шк</a:t>
            </a:r>
            <a:r>
              <a:rPr lang="ru-RU" sz="5400" smtClean="0"/>
              <a:t>и</a:t>
            </a:r>
          </a:p>
          <a:p>
            <a:pPr>
              <a:buFont typeface="Arial" charset="0"/>
              <a:buNone/>
            </a:pPr>
            <a:r>
              <a:rPr lang="ru-RU" sz="5400" smtClean="0"/>
              <a:t>Горош</a:t>
            </a:r>
            <a:r>
              <a:rPr lang="ru-RU" sz="5400" u="sng" smtClean="0">
                <a:solidFill>
                  <a:srgbClr val="FF0000"/>
                </a:solidFill>
              </a:rPr>
              <a:t>е</a:t>
            </a:r>
            <a:r>
              <a:rPr lang="ru-RU" sz="5400" smtClean="0"/>
              <a:t>к - горо</a:t>
            </a:r>
            <a:r>
              <a:rPr lang="ru-RU" sz="5400" u="sng" smtClean="0"/>
              <a:t>шк</a:t>
            </a:r>
            <a:r>
              <a:rPr lang="ru-RU" sz="5400" smtClean="0"/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fs.nashaucheba.ru/tw_files2/urls_3/1127/d-1126238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6870700" cy="990600"/>
          </a:xfrm>
        </p:spPr>
        <p:txBody>
          <a:bodyPr/>
          <a:lstStyle/>
          <a:p>
            <a:r>
              <a:rPr lang="ru-RU" sz="4800" b="1" smtClean="0">
                <a:solidFill>
                  <a:schemeClr val="hlink"/>
                </a:solidFill>
              </a:rPr>
              <a:t>ПРАВИЛО: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667750" cy="35702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/>
              <a:t>   Суффикс </a:t>
            </a:r>
            <a:r>
              <a:rPr lang="ru-RU" sz="3600" b="1" dirty="0"/>
              <a:t>–ИК- сохраняет гласную при </a:t>
            </a:r>
            <a:r>
              <a:rPr lang="ru-RU" sz="3600" b="1" dirty="0" smtClean="0"/>
              <a:t>    изменении </a:t>
            </a:r>
            <a:r>
              <a:rPr lang="ru-RU" sz="3600" b="1" dirty="0"/>
              <a:t>формы слова: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600" b="1" dirty="0"/>
              <a:t>         </a:t>
            </a:r>
            <a:r>
              <a:rPr lang="ru-RU" sz="3600" b="1" dirty="0" err="1"/>
              <a:t>кирпич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/>
              <a:t>К</a:t>
            </a:r>
            <a:r>
              <a:rPr lang="ru-RU" sz="3600" b="1" dirty="0"/>
              <a:t> – </a:t>
            </a:r>
            <a:r>
              <a:rPr lang="ru-RU" sz="3600" b="1" dirty="0" err="1"/>
              <a:t>кирпич</a:t>
            </a:r>
            <a:r>
              <a:rPr lang="ru-RU" sz="3600" b="1" u="sng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/>
              <a:t>Ки</a:t>
            </a:r>
            <a:endParaRPr lang="ru-RU" sz="36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/>
              <a:t>    В </a:t>
            </a:r>
            <a:r>
              <a:rPr lang="ru-RU" sz="3600" b="1" dirty="0"/>
              <a:t>суффиксе –ЕК- при изменении формы </a:t>
            </a:r>
            <a:r>
              <a:rPr lang="ru-RU" sz="3600" b="1" dirty="0" smtClean="0"/>
              <a:t>   слова </a:t>
            </a:r>
            <a:r>
              <a:rPr lang="ru-RU" sz="3600" b="1" dirty="0"/>
              <a:t>гласная «убегает»: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600" b="1" dirty="0"/>
              <a:t>  </a:t>
            </a:r>
            <a:r>
              <a:rPr lang="ru-RU" sz="3600" b="1" dirty="0" err="1"/>
              <a:t>замоч</a:t>
            </a:r>
            <a:r>
              <a:rPr lang="ru-RU" sz="3600" b="1" u="sng" dirty="0" err="1">
                <a:solidFill>
                  <a:srgbClr val="FF0000"/>
                </a:solidFill>
              </a:rPr>
              <a:t>Е</a:t>
            </a:r>
            <a:r>
              <a:rPr lang="ru-RU" sz="3600" b="1" dirty="0" err="1"/>
              <a:t>К</a:t>
            </a:r>
            <a:r>
              <a:rPr lang="ru-RU" sz="3600" b="1" dirty="0"/>
              <a:t> - </a:t>
            </a:r>
            <a:r>
              <a:rPr lang="ru-RU" sz="3600" b="1" dirty="0" err="1"/>
              <a:t>замоч</a:t>
            </a:r>
            <a:r>
              <a:rPr lang="ru-RU" sz="3600" b="1" u="sng" dirty="0" err="1"/>
              <a:t>К</a:t>
            </a:r>
            <a:r>
              <a:rPr lang="ru-RU" sz="3600" b="1" dirty="0" err="1"/>
              <a:t>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123</Words>
  <Application>Microsoft Office PowerPoint</Application>
  <PresentationFormat>Экран (4:3)</PresentationFormat>
  <Paragraphs>42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ПРАВИЛО:</vt:lpstr>
      <vt:lpstr>Слайд 10</vt:lpstr>
      <vt:lpstr>Слайд 11</vt:lpstr>
      <vt:lpstr>Слайд 12</vt:lpstr>
      <vt:lpstr>АЛГОРИТМ</vt:lpstr>
      <vt:lpstr>Слайд 14</vt:lpstr>
      <vt:lpstr>Сегодня на уроке: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Admin</cp:lastModifiedBy>
  <cp:revision>12</cp:revision>
  <dcterms:created xsi:type="dcterms:W3CDTF">2013-12-07T14:03:51Z</dcterms:created>
  <dcterms:modified xsi:type="dcterms:W3CDTF">2015-12-29T16:05:10Z</dcterms:modified>
</cp:coreProperties>
</file>